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07" r:id="rId2"/>
    <p:sldId id="308" r:id="rId3"/>
    <p:sldId id="309" r:id="rId4"/>
    <p:sldId id="311" r:id="rId5"/>
    <p:sldId id="310" r:id="rId6"/>
    <p:sldId id="312" r:id="rId7"/>
  </p:sldIdLst>
  <p:sldSz cx="9906000" cy="6858000" type="A4"/>
  <p:notesSz cx="6797675" cy="9926638"/>
  <p:defaultTextStyle>
    <a:defPPr>
      <a:defRPr lang="ko-KR"/>
    </a:defPPr>
    <a:lvl1pPr algn="l" defTabSz="957263" rtl="0" fontAlgn="base" latinLnBrk="1">
      <a:spcBef>
        <a:spcPct val="0"/>
      </a:spcBef>
      <a:spcAft>
        <a:spcPct val="0"/>
      </a:spcAft>
      <a:defRPr kumimoji="1" sz="1900" b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77838" indent="-57150" algn="l" defTabSz="957263" rtl="0" fontAlgn="base" latinLnBrk="1">
      <a:spcBef>
        <a:spcPct val="0"/>
      </a:spcBef>
      <a:spcAft>
        <a:spcPct val="0"/>
      </a:spcAft>
      <a:defRPr kumimoji="1" sz="1900" b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57263" indent="-117475" algn="l" defTabSz="957263" rtl="0" fontAlgn="base" latinLnBrk="1">
      <a:spcBef>
        <a:spcPct val="0"/>
      </a:spcBef>
      <a:spcAft>
        <a:spcPct val="0"/>
      </a:spcAft>
      <a:defRPr kumimoji="1" sz="1900" b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435100" indent="-176213" algn="l" defTabSz="957263" rtl="0" fontAlgn="base" latinLnBrk="1">
      <a:spcBef>
        <a:spcPct val="0"/>
      </a:spcBef>
      <a:spcAft>
        <a:spcPct val="0"/>
      </a:spcAft>
      <a:defRPr kumimoji="1" sz="1900" b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914525" indent="-234950" algn="l" defTabSz="957263" rtl="0" fontAlgn="base" latinLnBrk="1">
      <a:spcBef>
        <a:spcPct val="0"/>
      </a:spcBef>
      <a:spcAft>
        <a:spcPct val="0"/>
      </a:spcAft>
      <a:defRPr kumimoji="1" sz="1900" b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sz="1900" b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sz="1900" b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sz="1900" b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sz="1900" b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18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pos="172">
          <p15:clr>
            <a:srgbClr val="A4A3A4"/>
          </p15:clr>
        </p15:guide>
        <p15:guide id="4" pos="5842">
          <p15:clr>
            <a:srgbClr val="A4A3A4"/>
          </p15:clr>
        </p15:guide>
        <p15:guide id="5" pos="3120">
          <p15:clr>
            <a:srgbClr val="A4A3A4"/>
          </p15:clr>
        </p15:guide>
        <p15:guide id="6" pos="6068">
          <p15:clr>
            <a:srgbClr val="A4A3A4"/>
          </p15:clr>
        </p15:guide>
        <p15:guide id="7" pos="39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0000"/>
    <a:srgbClr val="FF0000"/>
    <a:srgbClr val="DE0000"/>
    <a:srgbClr val="CC0000"/>
    <a:srgbClr val="003B83"/>
    <a:srgbClr val="F5F5F5"/>
    <a:srgbClr val="DADEDD"/>
    <a:srgbClr val="B3B7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25" autoAdjust="0"/>
    <p:restoredTop sz="86731" autoAdjust="0"/>
  </p:normalViewPr>
  <p:slideViewPr>
    <p:cSldViewPr>
      <p:cViewPr varScale="1">
        <p:scale>
          <a:sx n="91" d="100"/>
          <a:sy n="91" d="100"/>
        </p:scale>
        <p:origin x="1696" y="192"/>
      </p:cViewPr>
      <p:guideLst>
        <p:guide orient="horz" pos="618"/>
        <p:guide orient="horz" pos="3974"/>
        <p:guide pos="172"/>
        <p:guide pos="5842"/>
        <p:guide pos="3120"/>
        <p:guide pos="6068"/>
        <p:guide pos="39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8" d="100"/>
          <a:sy n="78" d="100"/>
        </p:scale>
        <p:origin x="-4086" y="-10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93895A13-F782-424A-A256-3D60B1C501BF}" type="datetimeFigureOut">
              <a:rPr lang="ko-KR" altLang="en-US"/>
              <a:pPr>
                <a:defRPr/>
              </a:pPr>
              <a:t>2016. 8. 23.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BAC240A-23CD-4B6F-9744-ECB32E412BA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6140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pn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09"/>
          </a:xfrm>
          <a:prstGeom prst="rect">
            <a:avLst/>
          </a:prstGeom>
        </p:spPr>
        <p:txBody>
          <a:bodyPr vert="horz" lIns="91422" tIns="45712" rIns="91422" bIns="45712" rtlCol="0"/>
          <a:lstStyle>
            <a:lvl1pPr algn="l" defTabSz="95777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09"/>
          </a:xfrm>
          <a:prstGeom prst="rect">
            <a:avLst/>
          </a:prstGeom>
        </p:spPr>
        <p:txBody>
          <a:bodyPr vert="horz" lIns="91422" tIns="45712" rIns="91422" bIns="45712" rtlCol="0"/>
          <a:lstStyle>
            <a:lvl1pPr algn="r" defTabSz="95777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7A7E68C2-B2F7-4068-BEF7-1BDDC087CE5D}" type="datetimeFigureOut">
              <a:rPr lang="ko-KR" altLang="en-US"/>
              <a:pPr>
                <a:defRPr/>
              </a:pPr>
              <a:t>2016. 8. 23.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2" tIns="45712" rIns="91422" bIns="45712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15710"/>
            <a:ext cx="5438775" cy="4466511"/>
          </a:xfrm>
          <a:prstGeom prst="rect">
            <a:avLst/>
          </a:prstGeom>
        </p:spPr>
        <p:txBody>
          <a:bodyPr vert="horz" lIns="91422" tIns="45712" rIns="91422" bIns="45712" rtlCol="0"/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242"/>
            <a:ext cx="2946400" cy="496809"/>
          </a:xfrm>
          <a:prstGeom prst="rect">
            <a:avLst/>
          </a:prstGeom>
        </p:spPr>
        <p:txBody>
          <a:bodyPr vert="horz" lIns="91422" tIns="45712" rIns="91422" bIns="45712" rtlCol="0" anchor="b"/>
          <a:lstStyle>
            <a:lvl1pPr algn="l" defTabSz="95777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8242"/>
            <a:ext cx="2946400" cy="496809"/>
          </a:xfrm>
          <a:prstGeom prst="rect">
            <a:avLst/>
          </a:prstGeom>
        </p:spPr>
        <p:txBody>
          <a:bodyPr vert="horz" lIns="91422" tIns="45712" rIns="91422" bIns="45712" rtlCol="0" anchor="b"/>
          <a:lstStyle>
            <a:lvl1pPr algn="r" defTabSz="95777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B71ED7D1-C710-4897-8140-1B2E29C95F6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2077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19100"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838200"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258888"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677988" algn="l" rtl="0" eaLnBrk="0" fontAlgn="base" latinLnBrk="1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099234" algn="l" defTabSz="839694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519081" algn="l" defTabSz="839694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2938927" algn="l" defTabSz="839694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358774" algn="l" defTabSz="839694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저희는 자동차의 안전성 확보를 위해 어떤 기술을 적용해야 하는 지를 선행 조사했습니다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현대 자동차 뿐만</a:t>
            </a:r>
            <a:r>
              <a:rPr lang="ko-KR" altLang="en-US" baseline="0" dirty="0" smtClean="0"/>
              <a:t> 아니라 전세계 자동차 제조업 대부분이 준수하고 있는 </a:t>
            </a:r>
            <a:r>
              <a:rPr lang="en-US" altLang="ko-KR" dirty="0" smtClean="0"/>
              <a:t>ISO</a:t>
            </a:r>
            <a:r>
              <a:rPr lang="en-US" altLang="ko-KR" baseline="0" dirty="0" smtClean="0"/>
              <a:t> 26262(</a:t>
            </a:r>
            <a:r>
              <a:rPr lang="ko-KR" altLang="en-US" baseline="0" dirty="0" smtClean="0"/>
              <a:t>이륙이륙이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라는 자동차 기능 안전성</a:t>
            </a:r>
            <a:r>
              <a:rPr lang="en-US" altLang="ko-KR" baseline="0" dirty="0" smtClean="0"/>
              <a:t>(Functional Safety) </a:t>
            </a:r>
            <a:r>
              <a:rPr lang="ko-KR" altLang="en-US" baseline="0" dirty="0" smtClean="0"/>
              <a:t>표준 문서에서는 요구사항 검증을 위해 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준 정형 검증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과 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정형 검증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을 사용할 것을 권고하고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따라서 저희 공모자들 팀에서는 이 표준문서를 준수하는 시스템을 구현하였습니다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((((</a:t>
            </a:r>
            <a:r>
              <a:rPr lang="ko-KR" altLang="en-US" baseline="0" dirty="0" smtClean="0"/>
              <a:t>현재 정형 명세를 하는 데 사용되는 많은 시제 논리 기법 중 양적 만족도를 평가하는 신호 시제 논리를 사용 하여</a:t>
            </a:r>
            <a:r>
              <a:rPr lang="en-US" altLang="ko-KR" baseline="0" dirty="0" smtClean="0"/>
              <a:t>,))))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자동차의 </a:t>
            </a:r>
            <a:r>
              <a:rPr lang="ko-KR" altLang="en-US" dirty="0"/>
              <a:t>안전성 확보를 위해 어떤 기술을 적용해야 하는 지를 선행 조사했습니다</a:t>
            </a:r>
            <a:r>
              <a:rPr lang="en-US" altLang="ko-KR" dirty="0"/>
              <a:t>. </a:t>
            </a:r>
            <a:r>
              <a:rPr lang="ko-KR" altLang="en-US" dirty="0"/>
              <a:t>현대 자동차 뿐만</a:t>
            </a:r>
            <a:r>
              <a:rPr lang="ko-KR" altLang="en-US" baseline="0" dirty="0"/>
              <a:t> 아니라 전세계 자동차 제조업 대부분이 준수하고 있는 </a:t>
            </a:r>
            <a:r>
              <a:rPr lang="en-US" altLang="ko-KR" dirty="0"/>
              <a:t>ISO</a:t>
            </a:r>
            <a:r>
              <a:rPr lang="en-US" altLang="ko-KR" baseline="0" dirty="0"/>
              <a:t> 26262(</a:t>
            </a:r>
            <a:r>
              <a:rPr lang="ko-KR" altLang="en-US" baseline="0" dirty="0" err="1"/>
              <a:t>이륙이륙이</a:t>
            </a:r>
            <a:r>
              <a:rPr lang="en-US" altLang="ko-KR" baseline="0" dirty="0"/>
              <a:t>)</a:t>
            </a:r>
            <a:r>
              <a:rPr lang="ko-KR" altLang="en-US" baseline="0" dirty="0"/>
              <a:t>라는 자동차 기능 안전성</a:t>
            </a:r>
            <a:r>
              <a:rPr lang="en-US" altLang="ko-KR" baseline="0" dirty="0"/>
              <a:t>(Functional Safety) </a:t>
            </a:r>
            <a:r>
              <a:rPr lang="ko-KR" altLang="en-US" baseline="0" dirty="0"/>
              <a:t>표준 문서에서는 요구사항 검증을 위해 </a:t>
            </a:r>
            <a:r>
              <a:rPr lang="en-US" altLang="ko-KR" baseline="0" dirty="0"/>
              <a:t>(</a:t>
            </a:r>
            <a:r>
              <a:rPr lang="ko-KR" altLang="en-US" baseline="0" dirty="0"/>
              <a:t>준 정형 검증</a:t>
            </a:r>
            <a:r>
              <a:rPr lang="en-US" altLang="ko-KR" baseline="0" dirty="0"/>
              <a:t>)</a:t>
            </a:r>
            <a:r>
              <a:rPr lang="ko-KR" altLang="en-US" baseline="0" dirty="0"/>
              <a:t>과 </a:t>
            </a:r>
            <a:r>
              <a:rPr lang="en-US" altLang="ko-KR" baseline="0" dirty="0"/>
              <a:t>(</a:t>
            </a:r>
            <a:r>
              <a:rPr lang="ko-KR" altLang="en-US" baseline="0" dirty="0"/>
              <a:t>정형 검증</a:t>
            </a:r>
            <a:r>
              <a:rPr lang="en-US" altLang="ko-KR" baseline="0" dirty="0"/>
              <a:t>)</a:t>
            </a:r>
            <a:r>
              <a:rPr lang="ko-KR" altLang="en-US" baseline="0" dirty="0"/>
              <a:t>을 사용할 것을 권고하고 있습니다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정형 검증의 시작은 정형 명세로부터 이루어집니다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시스템 또는 검증하고 싶은 속성을 시제 연산자를 통해 명세</a:t>
            </a:r>
            <a:r>
              <a:rPr lang="en-US" altLang="ko-KR" baseline="0" dirty="0"/>
              <a:t> </a:t>
            </a:r>
            <a:r>
              <a:rPr lang="ko-KR" altLang="en-US" baseline="0" dirty="0"/>
              <a:t>즉</a:t>
            </a:r>
            <a:r>
              <a:rPr lang="en-US" altLang="ko-KR" baseline="0" dirty="0"/>
              <a:t>, Specification</a:t>
            </a:r>
            <a:r>
              <a:rPr lang="ko-KR" altLang="en-US" baseline="0" dirty="0"/>
              <a:t>하는 기법입니다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저희 공모자들 팀에서는 현재 정형 명세를 하는 데 사용되는 많은 시제 논리 기법 중 양적 만족도를 평가하는 신호 시제 논리를 사용하여 현대 자동차의 </a:t>
            </a:r>
            <a:r>
              <a:rPr lang="en-US" altLang="ko-KR" baseline="0" dirty="0"/>
              <a:t>H Data, </a:t>
            </a:r>
            <a:r>
              <a:rPr lang="ko-KR" altLang="en-US" baseline="0" dirty="0"/>
              <a:t>얼굴 인식 결과 값</a:t>
            </a:r>
            <a:r>
              <a:rPr lang="en-US" altLang="ko-KR" baseline="0" dirty="0"/>
              <a:t>, </a:t>
            </a:r>
            <a:r>
              <a:rPr lang="ko-KR" altLang="en-US" baseline="0" dirty="0"/>
              <a:t>압력 </a:t>
            </a:r>
            <a:r>
              <a:rPr lang="ko-KR" altLang="en-US" baseline="0" dirty="0" err="1"/>
              <a:t>센서값</a:t>
            </a:r>
            <a:r>
              <a:rPr lang="ko-KR" altLang="en-US" baseline="0" dirty="0"/>
              <a:t> 등을 사용하여 운전자가 안전한 상태를 명세하였습니다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그리고 명세한 결과에 따라 가중치를 두어 실시간으로 운전자 위험 지수를 알려주어 운전자가 위험한 상태에 따라 실시간 알람을 주도록 구현하였습니다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1ED7D1-C710-4897-8140-1B2E29C95F61}" type="slidenum">
              <a:rPr lang="ko-KR" altLang="en-US" smtClean="0"/>
              <a:pPr>
                <a:defRPr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420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모든 시제 연산자의 경우를 다 파싱하고 이를 처리하는 알고리즘을 구현하는 것은 너무 어려운 작업이기에</a:t>
            </a:r>
            <a:r>
              <a:rPr lang="en-US" altLang="ko-KR" dirty="0"/>
              <a:t>, </a:t>
            </a:r>
            <a:r>
              <a:rPr lang="ko-KR" altLang="en-US" dirty="0"/>
              <a:t>시제 연산자 중 다이아몬드</a:t>
            </a:r>
            <a:r>
              <a:rPr lang="en-US" altLang="ko-KR" dirty="0"/>
              <a:t>(</a:t>
            </a:r>
            <a:r>
              <a:rPr lang="ko-KR" altLang="en-US" dirty="0"/>
              <a:t>언젠가</a:t>
            </a:r>
            <a:r>
              <a:rPr lang="en-US" altLang="ko-KR" dirty="0"/>
              <a:t>)</a:t>
            </a:r>
            <a:r>
              <a:rPr lang="ko-KR" altLang="en-US" dirty="0"/>
              <a:t>와 박스</a:t>
            </a:r>
            <a:r>
              <a:rPr lang="en-US" altLang="ko-KR" dirty="0"/>
              <a:t>(</a:t>
            </a:r>
            <a:r>
              <a:rPr lang="ko-KR" altLang="en-US" dirty="0"/>
              <a:t>항상</a:t>
            </a:r>
            <a:r>
              <a:rPr lang="en-US" altLang="ko-KR" dirty="0"/>
              <a:t>)</a:t>
            </a:r>
            <a:r>
              <a:rPr lang="ko-KR" altLang="en-US" dirty="0"/>
              <a:t>를 기준으로 명세 결과에 가중치를 두는 알고리즘을 구현하였습니다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1ED7D1-C710-4897-8140-1B2E29C95F61}" type="slidenum">
              <a:rPr lang="ko-KR" altLang="en-US" smtClean="0"/>
              <a:pPr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655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"/>
          <p:cNvGrpSpPr>
            <a:grpSpLocks/>
          </p:cNvGrpSpPr>
          <p:nvPr userDrawn="1"/>
        </p:nvGrpSpPr>
        <p:grpSpPr bwMode="auto">
          <a:xfrm>
            <a:off x="269875" y="2689225"/>
            <a:ext cx="9363075" cy="230188"/>
            <a:chOff x="329" y="1821"/>
            <a:chExt cx="6071" cy="0"/>
          </a:xfrm>
        </p:grpSpPr>
        <p:sp>
          <p:nvSpPr>
            <p:cNvPr id="3" name="Line 7"/>
            <p:cNvSpPr>
              <a:spLocks noChangeShapeType="1"/>
            </p:cNvSpPr>
            <p:nvPr/>
          </p:nvSpPr>
          <p:spPr bwMode="auto">
            <a:xfrm>
              <a:off x="329" y="1821"/>
              <a:ext cx="4534" cy="0"/>
            </a:xfrm>
            <a:prstGeom prst="line">
              <a:avLst/>
            </a:prstGeom>
            <a:noFill/>
            <a:ln w="25400">
              <a:solidFill>
                <a:srgbClr val="AEAEAE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Line 8"/>
            <p:cNvSpPr>
              <a:spLocks noChangeShapeType="1"/>
            </p:cNvSpPr>
            <p:nvPr/>
          </p:nvSpPr>
          <p:spPr bwMode="auto">
            <a:xfrm>
              <a:off x="4926" y="1821"/>
              <a:ext cx="1474" cy="0"/>
            </a:xfrm>
            <a:prstGeom prst="line">
              <a:avLst/>
            </a:prstGeom>
            <a:noFill/>
            <a:ln w="25400">
              <a:solidFill>
                <a:srgbClr val="AEAEAE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  <p:pic>
        <p:nvPicPr>
          <p:cNvPr id="5" name="Picture 46"/>
          <p:cNvPicPr>
            <a:picLocks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6113" y="5899150"/>
            <a:ext cx="1366837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177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9"/>
          <p:cNvGrpSpPr>
            <a:grpSpLocks/>
          </p:cNvGrpSpPr>
          <p:nvPr userDrawn="1"/>
        </p:nvGrpSpPr>
        <p:grpSpPr bwMode="auto">
          <a:xfrm>
            <a:off x="273050" y="703263"/>
            <a:ext cx="9359900" cy="277812"/>
            <a:chOff x="329" y="1821"/>
            <a:chExt cx="6071" cy="0"/>
          </a:xfrm>
        </p:grpSpPr>
        <p:sp>
          <p:nvSpPr>
            <p:cNvPr id="5" name="Line 10"/>
            <p:cNvSpPr>
              <a:spLocks noChangeShapeType="1"/>
            </p:cNvSpPr>
            <p:nvPr/>
          </p:nvSpPr>
          <p:spPr bwMode="auto">
            <a:xfrm>
              <a:off x="329" y="1821"/>
              <a:ext cx="4534" cy="0"/>
            </a:xfrm>
            <a:prstGeom prst="line">
              <a:avLst/>
            </a:prstGeom>
            <a:noFill/>
            <a:ln w="25400">
              <a:solidFill>
                <a:srgbClr val="AEAEAE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Line 11"/>
            <p:cNvSpPr>
              <a:spLocks noChangeShapeType="1"/>
            </p:cNvSpPr>
            <p:nvPr/>
          </p:nvSpPr>
          <p:spPr bwMode="auto">
            <a:xfrm>
              <a:off x="4925" y="1821"/>
              <a:ext cx="1475" cy="0"/>
            </a:xfrm>
            <a:prstGeom prst="line">
              <a:avLst/>
            </a:prstGeom>
            <a:noFill/>
            <a:ln w="25400">
              <a:solidFill>
                <a:srgbClr val="AEAEAE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  <p:pic>
        <p:nvPicPr>
          <p:cNvPr id="7" name="Picture 146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325" y="6559550"/>
            <a:ext cx="8096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제목 1"/>
          <p:cNvSpPr>
            <a:spLocks noGrp="1"/>
          </p:cNvSpPr>
          <p:nvPr>
            <p:ph type="ctrTitle"/>
          </p:nvPr>
        </p:nvSpPr>
        <p:spPr>
          <a:xfrm>
            <a:off x="454918" y="116632"/>
            <a:ext cx="6730330" cy="506486"/>
          </a:xfrm>
        </p:spPr>
        <p:txBody>
          <a:bodyPr/>
          <a:lstStyle>
            <a:lvl1pPr algn="l">
              <a:defRPr sz="2600">
                <a:latin typeface="현대하모니 M" pitchFamily="18" charset="-127"/>
                <a:ea typeface="현대하모니 M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부제목 2"/>
          <p:cNvSpPr>
            <a:spLocks noGrp="1"/>
          </p:cNvSpPr>
          <p:nvPr>
            <p:ph type="subTitle" idx="1"/>
          </p:nvPr>
        </p:nvSpPr>
        <p:spPr>
          <a:xfrm>
            <a:off x="590550" y="980728"/>
            <a:ext cx="3146274" cy="360040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1">
                    <a:tint val="75000"/>
                  </a:schemeClr>
                </a:solidFill>
                <a:latin typeface="현대하모니 M" pitchFamily="18" charset="-127"/>
                <a:ea typeface="현대하모니 M" pitchFamily="18" charset="-127"/>
              </a:defRPr>
            </a:lvl1pPr>
            <a:lvl2pPr marL="478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578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367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156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945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735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352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313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9129713" y="328613"/>
            <a:ext cx="495300" cy="363537"/>
          </a:xfrm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현대하모니 M" pitchFamily="18" charset="-127"/>
                <a:ea typeface="현대하모니 M" pitchFamily="18" charset="-127"/>
              </a:defRPr>
            </a:lvl1pPr>
          </a:lstStyle>
          <a:p>
            <a:pPr>
              <a:defRPr/>
            </a:pPr>
            <a:fld id="{AFAE8344-62E5-4F10-A229-68E7FA915FAC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1254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95300" y="274638"/>
            <a:ext cx="8915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5784" tIns="47892" rIns="95784" bIns="4789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95300" y="1600200"/>
            <a:ext cx="89154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5784" tIns="47892" rIns="95784" bIns="4789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 vert="horz" lIns="95784" tIns="47892" rIns="95784" bIns="47892" rtlCol="0" anchor="ctr"/>
          <a:lstStyle>
            <a:lvl1pPr algn="l" defTabSz="957838" fontAlgn="auto">
              <a:spcBef>
                <a:spcPts val="0"/>
              </a:spcBef>
              <a:spcAft>
                <a:spcPts val="0"/>
              </a:spcAft>
              <a:defRPr kumimoji="0" sz="13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6A7E843-567E-4F0E-8A38-B96FAA155F26}" type="datetime1">
              <a:rPr lang="ko-KR" altLang="en-US"/>
              <a:pPr>
                <a:defRPr/>
              </a:pPr>
              <a:t>2016. 8. 23.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 vert="horz" wrap="square" lIns="95784" tIns="47892" rIns="95784" bIns="47892" numCol="1" anchor="ctr" anchorCtr="0" compatLnSpc="1">
            <a:prstTxWarp prst="textNoShape">
              <a:avLst/>
            </a:prstTxWarp>
          </a:bodyPr>
          <a:lstStyle>
            <a:lvl1pPr algn="ctr">
              <a:defRPr kumimoji="0" sz="1300" b="0">
                <a:solidFill>
                  <a:srgbClr val="898989"/>
                </a:solidFill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0"/>
            <a:ext cx="2311400" cy="365125"/>
          </a:xfrm>
          <a:prstGeom prst="rect">
            <a:avLst/>
          </a:prstGeom>
        </p:spPr>
        <p:txBody>
          <a:bodyPr vert="horz" lIns="95784" tIns="47892" rIns="95784" bIns="47892" rtlCol="0" anchor="ctr"/>
          <a:lstStyle>
            <a:lvl1pPr algn="r" defTabSz="957838" fontAlgn="auto">
              <a:spcBef>
                <a:spcPts val="0"/>
              </a:spcBef>
              <a:spcAft>
                <a:spcPts val="0"/>
              </a:spcAft>
              <a:defRPr kumimoji="0" sz="13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4115ABD-A6DD-4060-B873-8863DBCF92D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</p:sldLayoutIdLst>
  <p:hf hdr="0" ftr="0" dt="0"/>
  <p:txStyles>
    <p:titleStyle>
      <a:lvl1pPr algn="ctr" defTabSz="957263" rtl="0" eaLnBrk="0" fontAlgn="base" latinLnBrk="1" hangingPunct="0">
        <a:spcBef>
          <a:spcPct val="0"/>
        </a:spcBef>
        <a:spcAft>
          <a:spcPct val="0"/>
        </a:spcAft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957263" rtl="0" eaLnBrk="0" fontAlgn="base" latinLnBrk="1" hangingPunct="0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defTabSz="957263" rtl="0" eaLnBrk="0" fontAlgn="base" latinLnBrk="1" hangingPunct="0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defTabSz="957263" rtl="0" eaLnBrk="0" fontAlgn="base" latinLnBrk="1" hangingPunct="0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defTabSz="957263" rtl="0" eaLnBrk="0" fontAlgn="base" latinLnBrk="1" hangingPunct="0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19847" algn="ctr" defTabSz="957776" rtl="0" fontAlgn="base" latinLnBrk="1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839694" algn="ctr" defTabSz="957776" rtl="0" fontAlgn="base" latinLnBrk="1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259540" algn="ctr" defTabSz="957776" rtl="0" fontAlgn="base" latinLnBrk="1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679387" algn="ctr" defTabSz="957776" rtl="0" fontAlgn="base" latinLnBrk="1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57188" indent="-357188" algn="l" defTabSz="957263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1pPr>
      <a:lvl2pPr marL="776288" indent="-298450" algn="l" defTabSz="957263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95388" indent="-238125" algn="l" defTabSz="957263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674813" indent="-238125" algn="l" defTabSz="957263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54238" indent="-238125" algn="l" defTabSz="957263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34055" indent="-239460" algn="l" defTabSz="957838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12975" indent="-239460" algn="l" defTabSz="957838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591894" indent="-239460" algn="l" defTabSz="957838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070813" indent="-239460" algn="l" defTabSz="957838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5783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8919" algn="l" defTabSz="95783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57838" algn="l" defTabSz="95783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36757" algn="l" defTabSz="95783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15677" algn="l" defTabSz="95783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94596" algn="l" defTabSz="95783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73515" algn="l" defTabSz="95783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52434" algn="l" defTabSz="95783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31353" algn="l" defTabSz="95783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jpeg"/><Relationship Id="rId5" Type="http://schemas.openxmlformats.org/officeDocument/2006/relationships/image" Target="../media/image2.png"/><Relationship Id="rId6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슬라이드 번호 개체 틀 3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957263" fontAlgn="base">
              <a:spcBef>
                <a:spcPct val="0"/>
              </a:spcBef>
              <a:spcAft>
                <a:spcPct val="0"/>
              </a:spcAft>
            </a:pPr>
            <a:fld id="{73421BCB-16E2-420A-B627-7CFE8F43FC8E}" type="slidenum">
              <a:rPr lang="ko-KR" altLang="en-US" smtClean="0">
                <a:solidFill>
                  <a:srgbClr val="000000"/>
                </a:solidFill>
              </a:rPr>
              <a:pPr defTabSz="957263"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9219" name="제목 1"/>
          <p:cNvSpPr>
            <a:spLocks noGrp="1"/>
          </p:cNvSpPr>
          <p:nvPr>
            <p:ph type="ctrTitle"/>
          </p:nvPr>
        </p:nvSpPr>
        <p:spPr>
          <a:xfrm>
            <a:off x="455612" y="115888"/>
            <a:ext cx="9033892" cy="508000"/>
          </a:xfrm>
        </p:spPr>
        <p:txBody>
          <a:bodyPr/>
          <a:lstStyle/>
          <a:p>
            <a:r>
              <a:rPr lang="ko-KR" altLang="en-US" dirty="0"/>
              <a:t>실시간 운전자 위험 지수 계산을 통한 </a:t>
            </a:r>
            <a:r>
              <a:rPr lang="ko-KR" altLang="en-US"/>
              <a:t>안전성 확보 서비스</a:t>
            </a:r>
            <a:r>
              <a:rPr lang="en-US" altLang="ko-KR" dirty="0"/>
              <a:t>(</a:t>
            </a:r>
            <a:r>
              <a:rPr lang="ko-KR" altLang="en-US" dirty="0"/>
              <a:t>공모자들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모서리가 둥근 직사각형 63"/>
          <p:cNvSpPr/>
          <p:nvPr/>
        </p:nvSpPr>
        <p:spPr bwMode="auto">
          <a:xfrm>
            <a:off x="3556000" y="908051"/>
            <a:ext cx="2808288" cy="915287"/>
          </a:xfrm>
          <a:prstGeom prst="roundRect">
            <a:avLst>
              <a:gd name="adj" fmla="val 5428"/>
            </a:avLst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556000" y="981075"/>
            <a:ext cx="9649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공모자들</a:t>
            </a:r>
            <a:endParaRPr lang="ko-KR" alt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556000" y="1260049"/>
            <a:ext cx="28082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6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(github.com/</a:t>
            </a:r>
            <a:r>
              <a:rPr lang="en-US" altLang="ko-KR" sz="1600" b="0" dirty="0" err="1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gongmozadul</a:t>
            </a:r>
            <a:r>
              <a:rPr lang="en-US" altLang="ko-KR" sz="16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/</a:t>
            </a:r>
            <a:r>
              <a:rPr lang="en-US" altLang="ko-KR" sz="1600" b="0" dirty="0" err="1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driverRiskIndex</a:t>
            </a:r>
            <a:r>
              <a:rPr lang="en-US" altLang="ko-KR" sz="16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)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모서리가 둥근 직사각형 63"/>
          <p:cNvSpPr/>
          <p:nvPr/>
        </p:nvSpPr>
        <p:spPr bwMode="auto">
          <a:xfrm>
            <a:off x="6796088" y="908051"/>
            <a:ext cx="2808287" cy="915287"/>
          </a:xfrm>
          <a:prstGeom prst="roundRect">
            <a:avLst>
              <a:gd name="adj" fmla="val 5428"/>
            </a:avLst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40550" y="981075"/>
            <a:ext cx="1108075" cy="33813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600" b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구현 환경</a:t>
            </a:r>
            <a:endParaRPr lang="ko-KR" alt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모서리가 둥근 직사각형 63"/>
          <p:cNvSpPr/>
          <p:nvPr/>
        </p:nvSpPr>
        <p:spPr bwMode="auto">
          <a:xfrm>
            <a:off x="344488" y="908051"/>
            <a:ext cx="2808287" cy="915287"/>
          </a:xfrm>
          <a:prstGeom prst="roundRect">
            <a:avLst>
              <a:gd name="adj" fmla="val 5428"/>
            </a:avLst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44487" y="981075"/>
            <a:ext cx="295274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H Data, </a:t>
            </a:r>
            <a:r>
              <a:rPr lang="ko-KR" altLang="en-US" sz="14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얼굴인식 영상 처리</a:t>
            </a:r>
            <a:r>
              <a:rPr lang="en-US" altLang="ko-KR" sz="14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</a:t>
            </a:r>
            <a:br>
              <a:rPr lang="en-US" altLang="ko-KR" sz="14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</a:br>
            <a:r>
              <a:rPr lang="ko-KR" altLang="en-US" sz="1400" b="0" dirty="0" err="1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아두이노</a:t>
            </a:r>
            <a:r>
              <a:rPr lang="ko-KR" altLang="en-US" sz="14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 압력 센서 및 신호 시제 논리를 이용한 운전자 위험 지수 계산기</a:t>
            </a:r>
          </a:p>
          <a:p>
            <a:pPr>
              <a:defRPr/>
            </a:pP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44488" y="2757537"/>
            <a:ext cx="914501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6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구현 아키텍처 </a:t>
            </a:r>
            <a:endParaRPr lang="en-US" altLang="ko-KR" sz="1000" b="0" dirty="0">
              <a:solidFill>
                <a:schemeClr val="bg1">
                  <a:lumMod val="50000"/>
                </a:schemeClr>
              </a:solidFill>
              <a:latin typeface="현대하모니 M" panose="02020603020101020101" pitchFamily="18" charset="-127"/>
              <a:ea typeface="현대하모니 M" panose="02020603020101020101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 -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사용 데이터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: H Data(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로그 데이터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(4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개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) -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속도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스티어링 휠 각도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도로 종류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도로 경사도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요약 데이터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(11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개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) – </a:t>
            </a:r>
            <a:r>
              <a:rPr lang="ko-KR" altLang="en-US" sz="1000" b="0" dirty="0" err="1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시동시분초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주행거리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</a:t>
            </a:r>
            <a:r>
              <a:rPr lang="ko-KR" altLang="en-US" sz="1000" b="0" dirty="0" err="1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급가속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 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7 ~ 10, 11 ~ 13, 14 ~ 17, 18kph/s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이상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</a:t>
            </a:r>
            <a:r>
              <a:rPr lang="ko-KR" altLang="en-US" sz="1000" b="0" dirty="0" err="1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급감속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 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-21kph/s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이하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-18 ~ -20, -14 ~ -17, -11 ~ -13, -7 ~ -10kph/s), 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얼굴 인식 영상 처리 결과</a:t>
            </a:r>
            <a:r>
              <a:rPr lang="en-US" altLang="ko-KR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</a:t>
            </a:r>
            <a:r>
              <a:rPr lang="ko-KR" altLang="en-US" sz="1000" b="0" dirty="0" err="1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아두이노</a:t>
            </a:r>
            <a:r>
              <a:rPr lang="ko-KR" altLang="en-US" sz="10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 압력 </a:t>
            </a:r>
            <a:r>
              <a:rPr lang="ko-KR" altLang="en-US" sz="1000" b="0" dirty="0" err="1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센서값</a:t>
            </a:r>
            <a:endParaRPr lang="ko-KR" altLang="en-US" sz="1000" b="0" dirty="0">
              <a:solidFill>
                <a:schemeClr val="bg1">
                  <a:lumMod val="50000"/>
                </a:schemeClr>
              </a:solidFill>
              <a:latin typeface="현대하모니 M" panose="02020603020101020101" pitchFamily="18" charset="-127"/>
              <a:ea typeface="현대하모니 M" panose="02020603020101020101" pitchFamily="18" charset="-127"/>
            </a:endParaRPr>
          </a:p>
        </p:txBody>
      </p:sp>
      <p:sp>
        <p:nvSpPr>
          <p:cNvPr id="16" name="모서리가 둥근 직사각형 63"/>
          <p:cNvSpPr/>
          <p:nvPr/>
        </p:nvSpPr>
        <p:spPr bwMode="auto">
          <a:xfrm>
            <a:off x="344488" y="1988840"/>
            <a:ext cx="9259887" cy="648072"/>
          </a:xfrm>
          <a:prstGeom prst="roundRect">
            <a:avLst>
              <a:gd name="adj" fmla="val 5428"/>
            </a:avLst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54013" y="2017414"/>
            <a:ext cx="9271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양적 만족도를 평가</a:t>
            </a:r>
            <a:r>
              <a:rPr lang="ko-KR" altLang="en-US" sz="16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할 수 있는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신호 시제 논리를 사용</a:t>
            </a:r>
            <a:r>
              <a:rPr lang="ko-KR" altLang="en-US" sz="16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하여 </a:t>
            </a:r>
            <a:r>
              <a:rPr lang="en-US" altLang="ko-KR" sz="1600" b="0" u="sng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H Data, </a:t>
            </a:r>
            <a:r>
              <a:rPr lang="ko-KR" altLang="en-US" sz="1600" b="0" u="sng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영상처리 결과</a:t>
            </a:r>
            <a:r>
              <a:rPr lang="en-US" altLang="ko-KR" sz="1600" b="0" u="sng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, </a:t>
            </a:r>
            <a:r>
              <a:rPr lang="ko-KR" altLang="en-US" sz="1600" b="0" u="sng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압력 </a:t>
            </a:r>
            <a:r>
              <a:rPr lang="ko-KR" altLang="en-US" sz="1600" b="0" u="sng" dirty="0" err="1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센서값</a:t>
            </a:r>
            <a:r>
              <a:rPr lang="ko-KR" altLang="en-US" sz="1600" b="0" u="sng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 등을 명세</a:t>
            </a:r>
            <a:endParaRPr lang="en-US" altLang="ko-KR" sz="1600" b="0" u="sng" dirty="0">
              <a:solidFill>
                <a:schemeClr val="bg1">
                  <a:lumMod val="50000"/>
                </a:schemeClr>
              </a:solidFill>
              <a:latin typeface="현대하모니 M" panose="02020603020101020101" pitchFamily="18" charset="-127"/>
              <a:ea typeface="현대하모니 M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600" b="0" i="1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명세 결과에 가중치</a:t>
            </a:r>
            <a:r>
              <a:rPr lang="ko-KR" altLang="en-US" sz="16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를 두어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실시간 운전자 위험 지수 계산</a:t>
            </a:r>
            <a:r>
              <a:rPr lang="ko-KR" altLang="en-US" sz="1600" b="0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 후 </a:t>
            </a:r>
            <a:r>
              <a:rPr lang="ko-KR" altLang="en-US" sz="1600" b="0" u="sng" dirty="0">
                <a:solidFill>
                  <a:schemeClr val="bg1">
                    <a:lumMod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rPr>
              <a:t>위험 상태를 실시간 알람</a:t>
            </a:r>
            <a:endParaRPr lang="ko-KR" altLang="en-US" sz="1600" u="sng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940549" y="1249596"/>
            <a:ext cx="26638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Python, 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</a:rPr>
              <a:t>OpenCV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, </a:t>
            </a:r>
          </a:p>
          <a:p>
            <a:pPr>
              <a:defRPr/>
            </a:pP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</a:rPr>
              <a:t>Arduino Sketch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3715391"/>
            <a:ext cx="619125" cy="46672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952" y="3715390"/>
            <a:ext cx="628650" cy="466725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048" y="3715390"/>
            <a:ext cx="3384374" cy="312085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183" y="3715390"/>
            <a:ext cx="2975323" cy="30863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pic>
        <p:nvPicPr>
          <p:cNvPr id="7" name="Picture 14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325" y="6559550"/>
            <a:ext cx="8096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734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pic>
        <p:nvPicPr>
          <p:cNvPr id="6" name="Picture 14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325" y="6559550"/>
            <a:ext cx="8096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3366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pic>
        <p:nvPicPr>
          <p:cNvPr id="6" name="Picture 14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325" y="6559550"/>
            <a:ext cx="8096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gongm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306" y="642937"/>
            <a:ext cx="99060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1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pic>
        <p:nvPicPr>
          <p:cNvPr id="6" name="Picture 14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325" y="6559550"/>
            <a:ext cx="8096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695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pic>
        <p:nvPicPr>
          <p:cNvPr id="6" name="Picture 14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325" y="6559550"/>
            <a:ext cx="809625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9640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7579</TotalTime>
  <Words>423</Words>
  <Application>Microsoft Macintosh PowerPoint</Application>
  <PresentationFormat>A4 용지(210x297mm)</PresentationFormat>
  <Paragraphs>20</Paragraphs>
  <Slides>6</Slides>
  <Notes>2</Notes>
  <HiddenSlides>1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굴림</vt:lpstr>
      <vt:lpstr>맑은 고딕</vt:lpstr>
      <vt:lpstr>현대하모니 M</vt:lpstr>
      <vt:lpstr>Arial</vt:lpstr>
      <vt:lpstr>Office 테마</vt:lpstr>
      <vt:lpstr>실시간 운전자 위험 지수 계산을 통한 안전성 확보 서비스(공모자들)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Junsick</dc:creator>
  <cp:lastModifiedBy>구범 정</cp:lastModifiedBy>
  <cp:revision>226</cp:revision>
  <cp:lastPrinted>2016-08-18T08:31:27Z</cp:lastPrinted>
  <dcterms:created xsi:type="dcterms:W3CDTF">2012-06-03T16:57:30Z</dcterms:created>
  <dcterms:modified xsi:type="dcterms:W3CDTF">2016-08-23T05:54:49Z</dcterms:modified>
</cp:coreProperties>
</file>

<file path=docProps/thumbnail.jpeg>
</file>